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32399288" cy="18000663"/>
  <p:notesSz cx="6858000" cy="9144000"/>
  <p:defaultTextStyle>
    <a:defPPr>
      <a:defRPr lang="en-US"/>
    </a:defPPr>
    <a:lvl1pPr marL="0" algn="l" defTabSz="2073388" rtl="0" eaLnBrk="1" latinLnBrk="0" hangingPunct="1">
      <a:defRPr sz="4082" kern="1200">
        <a:solidFill>
          <a:schemeClr val="tx1"/>
        </a:solidFill>
        <a:latin typeface="+mn-lt"/>
        <a:ea typeface="+mn-ea"/>
        <a:cs typeface="+mn-cs"/>
      </a:defRPr>
    </a:lvl1pPr>
    <a:lvl2pPr marL="1036693" algn="l" defTabSz="2073388" rtl="0" eaLnBrk="1" latinLnBrk="0" hangingPunct="1">
      <a:defRPr sz="4082" kern="1200">
        <a:solidFill>
          <a:schemeClr val="tx1"/>
        </a:solidFill>
        <a:latin typeface="+mn-lt"/>
        <a:ea typeface="+mn-ea"/>
        <a:cs typeface="+mn-cs"/>
      </a:defRPr>
    </a:lvl2pPr>
    <a:lvl3pPr marL="2073388" algn="l" defTabSz="2073388" rtl="0" eaLnBrk="1" latinLnBrk="0" hangingPunct="1">
      <a:defRPr sz="4082" kern="1200">
        <a:solidFill>
          <a:schemeClr val="tx1"/>
        </a:solidFill>
        <a:latin typeface="+mn-lt"/>
        <a:ea typeface="+mn-ea"/>
        <a:cs typeface="+mn-cs"/>
      </a:defRPr>
    </a:lvl3pPr>
    <a:lvl4pPr marL="3110080" algn="l" defTabSz="2073388" rtl="0" eaLnBrk="1" latinLnBrk="0" hangingPunct="1">
      <a:defRPr sz="4082" kern="1200">
        <a:solidFill>
          <a:schemeClr val="tx1"/>
        </a:solidFill>
        <a:latin typeface="+mn-lt"/>
        <a:ea typeface="+mn-ea"/>
        <a:cs typeface="+mn-cs"/>
      </a:defRPr>
    </a:lvl4pPr>
    <a:lvl5pPr marL="4146773" algn="l" defTabSz="2073388" rtl="0" eaLnBrk="1" latinLnBrk="0" hangingPunct="1">
      <a:defRPr sz="4082" kern="1200">
        <a:solidFill>
          <a:schemeClr val="tx1"/>
        </a:solidFill>
        <a:latin typeface="+mn-lt"/>
        <a:ea typeface="+mn-ea"/>
        <a:cs typeface="+mn-cs"/>
      </a:defRPr>
    </a:lvl5pPr>
    <a:lvl6pPr marL="5183468" algn="l" defTabSz="2073388" rtl="0" eaLnBrk="1" latinLnBrk="0" hangingPunct="1">
      <a:defRPr sz="4082" kern="1200">
        <a:solidFill>
          <a:schemeClr val="tx1"/>
        </a:solidFill>
        <a:latin typeface="+mn-lt"/>
        <a:ea typeface="+mn-ea"/>
        <a:cs typeface="+mn-cs"/>
      </a:defRPr>
    </a:lvl6pPr>
    <a:lvl7pPr marL="6220161" algn="l" defTabSz="2073388" rtl="0" eaLnBrk="1" latinLnBrk="0" hangingPunct="1">
      <a:defRPr sz="4082" kern="1200">
        <a:solidFill>
          <a:schemeClr val="tx1"/>
        </a:solidFill>
        <a:latin typeface="+mn-lt"/>
        <a:ea typeface="+mn-ea"/>
        <a:cs typeface="+mn-cs"/>
      </a:defRPr>
    </a:lvl7pPr>
    <a:lvl8pPr marL="7256855" algn="l" defTabSz="2073388" rtl="0" eaLnBrk="1" latinLnBrk="0" hangingPunct="1">
      <a:defRPr sz="4082" kern="1200">
        <a:solidFill>
          <a:schemeClr val="tx1"/>
        </a:solidFill>
        <a:latin typeface="+mn-lt"/>
        <a:ea typeface="+mn-ea"/>
        <a:cs typeface="+mn-cs"/>
      </a:defRPr>
    </a:lvl8pPr>
    <a:lvl9pPr marL="8293548" algn="l" defTabSz="2073388" rtl="0" eaLnBrk="1" latinLnBrk="0" hangingPunct="1">
      <a:defRPr sz="408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7DF0"/>
    <a:srgbClr val="CFD5EA"/>
    <a:srgbClr val="000000"/>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3" d="100"/>
          <a:sy n="43" d="100"/>
        </p:scale>
        <p:origin x="39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049911" y="2945943"/>
            <a:ext cx="24299466" cy="6266897"/>
          </a:xfrm>
        </p:spPr>
        <p:txBody>
          <a:bodyPr anchor="b"/>
          <a:lstStyle>
            <a:lvl1pPr algn="ctr">
              <a:defRPr sz="15749"/>
            </a:lvl1pPr>
          </a:lstStyle>
          <a:p>
            <a:r>
              <a:rPr lang="it-IT"/>
              <a:t>Fare clic per modificare lo stile del titolo</a:t>
            </a:r>
            <a:endParaRPr lang="en-US" dirty="0"/>
          </a:p>
        </p:txBody>
      </p:sp>
      <p:sp>
        <p:nvSpPr>
          <p:cNvPr id="3" name="Subtitle 2"/>
          <p:cNvSpPr>
            <a:spLocks noGrp="1"/>
          </p:cNvSpPr>
          <p:nvPr>
            <p:ph type="subTitle" idx="1"/>
          </p:nvPr>
        </p:nvSpPr>
        <p:spPr>
          <a:xfrm>
            <a:off x="4049911" y="9454516"/>
            <a:ext cx="24299466" cy="4345992"/>
          </a:xfrm>
        </p:spPr>
        <p:txBody>
          <a:bodyPr/>
          <a:lstStyle>
            <a:lvl1pPr marL="0" indent="0" algn="ctr">
              <a:buNone/>
              <a:defRPr sz="6300"/>
            </a:lvl1pPr>
            <a:lvl2pPr marL="1200059" indent="0" algn="ctr">
              <a:buNone/>
              <a:defRPr sz="5250"/>
            </a:lvl2pPr>
            <a:lvl3pPr marL="2400117" indent="0" algn="ctr">
              <a:buNone/>
              <a:defRPr sz="4725"/>
            </a:lvl3pPr>
            <a:lvl4pPr marL="3600176" indent="0" algn="ctr">
              <a:buNone/>
              <a:defRPr sz="4200"/>
            </a:lvl4pPr>
            <a:lvl5pPr marL="4800234" indent="0" algn="ctr">
              <a:buNone/>
              <a:defRPr sz="4200"/>
            </a:lvl5pPr>
            <a:lvl6pPr marL="6000293" indent="0" algn="ctr">
              <a:buNone/>
              <a:defRPr sz="4200"/>
            </a:lvl6pPr>
            <a:lvl7pPr marL="7200351" indent="0" algn="ctr">
              <a:buNone/>
              <a:defRPr sz="4200"/>
            </a:lvl7pPr>
            <a:lvl8pPr marL="8400410" indent="0" algn="ctr">
              <a:buNone/>
              <a:defRPr sz="4200"/>
            </a:lvl8pPr>
            <a:lvl9pPr marL="9600468" indent="0" algn="ctr">
              <a:buNone/>
              <a:defRPr sz="4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25/10/2022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981821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25/10/2022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103408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1" y="958369"/>
            <a:ext cx="6986096" cy="1525473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227451" y="958369"/>
            <a:ext cx="20553298" cy="1525473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25/10/2022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688729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25/10/2022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42040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210576" y="4487668"/>
            <a:ext cx="27944386" cy="7487774"/>
          </a:xfrm>
        </p:spPr>
        <p:txBody>
          <a:bodyPr anchor="b"/>
          <a:lstStyle>
            <a:lvl1pPr>
              <a:defRPr sz="15749"/>
            </a:lvl1pPr>
          </a:lstStyle>
          <a:p>
            <a:r>
              <a:rPr lang="it-IT"/>
              <a:t>Fare clic per modificare lo stile del titolo</a:t>
            </a:r>
            <a:endParaRPr lang="en-US" dirty="0"/>
          </a:p>
        </p:txBody>
      </p:sp>
      <p:sp>
        <p:nvSpPr>
          <p:cNvPr id="3" name="Text Placeholder 2"/>
          <p:cNvSpPr>
            <a:spLocks noGrp="1"/>
          </p:cNvSpPr>
          <p:nvPr>
            <p:ph type="body" idx="1"/>
          </p:nvPr>
        </p:nvSpPr>
        <p:spPr>
          <a:xfrm>
            <a:off x="2210576" y="12046280"/>
            <a:ext cx="27944386" cy="3937644"/>
          </a:xfrm>
        </p:spPr>
        <p:txBody>
          <a:bodyPr/>
          <a:lstStyle>
            <a:lvl1pPr marL="0" indent="0">
              <a:buNone/>
              <a:defRPr sz="6300">
                <a:solidFill>
                  <a:schemeClr val="tx1">
                    <a:tint val="75000"/>
                  </a:schemeClr>
                </a:solidFill>
              </a:defRPr>
            </a:lvl1pPr>
            <a:lvl2pPr marL="1200059" indent="0">
              <a:buNone/>
              <a:defRPr sz="5250">
                <a:solidFill>
                  <a:schemeClr val="tx1">
                    <a:tint val="75000"/>
                  </a:schemeClr>
                </a:solidFill>
              </a:defRPr>
            </a:lvl2pPr>
            <a:lvl3pPr marL="2400117" indent="0">
              <a:buNone/>
              <a:defRPr sz="4725">
                <a:solidFill>
                  <a:schemeClr val="tx1">
                    <a:tint val="75000"/>
                  </a:schemeClr>
                </a:solidFill>
              </a:defRPr>
            </a:lvl3pPr>
            <a:lvl4pPr marL="3600176" indent="0">
              <a:buNone/>
              <a:defRPr sz="4200">
                <a:solidFill>
                  <a:schemeClr val="tx1">
                    <a:tint val="75000"/>
                  </a:schemeClr>
                </a:solidFill>
              </a:defRPr>
            </a:lvl4pPr>
            <a:lvl5pPr marL="4800234" indent="0">
              <a:buNone/>
              <a:defRPr sz="4200">
                <a:solidFill>
                  <a:schemeClr val="tx1">
                    <a:tint val="75000"/>
                  </a:schemeClr>
                </a:solidFill>
              </a:defRPr>
            </a:lvl5pPr>
            <a:lvl6pPr marL="6000293" indent="0">
              <a:buNone/>
              <a:defRPr sz="4200">
                <a:solidFill>
                  <a:schemeClr val="tx1">
                    <a:tint val="75000"/>
                  </a:schemeClr>
                </a:solidFill>
              </a:defRPr>
            </a:lvl6pPr>
            <a:lvl7pPr marL="7200351" indent="0">
              <a:buNone/>
              <a:defRPr sz="4200">
                <a:solidFill>
                  <a:schemeClr val="tx1">
                    <a:tint val="75000"/>
                  </a:schemeClr>
                </a:solidFill>
              </a:defRPr>
            </a:lvl7pPr>
            <a:lvl8pPr marL="8400410" indent="0">
              <a:buNone/>
              <a:defRPr sz="4200">
                <a:solidFill>
                  <a:schemeClr val="tx1">
                    <a:tint val="75000"/>
                  </a:schemeClr>
                </a:solidFill>
              </a:defRPr>
            </a:lvl8pPr>
            <a:lvl9pPr marL="9600468" indent="0">
              <a:buNone/>
              <a:defRPr sz="42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25/10/2022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90495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227451" y="4791843"/>
            <a:ext cx="13769697" cy="1142125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16402140" y="4791843"/>
            <a:ext cx="13769697" cy="1142125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25/10/2022</a:t>
            </a:fld>
            <a:endParaRPr lang="it-IT"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369"/>
            <a:endParaRPr lang="it-IT"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93328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231671" y="958370"/>
            <a:ext cx="27944386" cy="3479296"/>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231672" y="4412664"/>
            <a:ext cx="13706416" cy="2162578"/>
          </a:xfrm>
        </p:spPr>
        <p:txBody>
          <a:bodyPr anchor="b"/>
          <a:lstStyle>
            <a:lvl1pPr marL="0" indent="0">
              <a:buNone/>
              <a:defRPr sz="6300" b="1"/>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it-IT"/>
              <a:t>Modifica gli stili del testo dello schema</a:t>
            </a:r>
          </a:p>
        </p:txBody>
      </p:sp>
      <p:sp>
        <p:nvSpPr>
          <p:cNvPr id="4" name="Content Placeholder 3"/>
          <p:cNvSpPr>
            <a:spLocks noGrp="1"/>
          </p:cNvSpPr>
          <p:nvPr>
            <p:ph sz="half" idx="2"/>
          </p:nvPr>
        </p:nvSpPr>
        <p:spPr>
          <a:xfrm>
            <a:off x="2231672" y="6575242"/>
            <a:ext cx="13706416" cy="967119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16402140" y="4412664"/>
            <a:ext cx="13773917" cy="2162578"/>
          </a:xfrm>
        </p:spPr>
        <p:txBody>
          <a:bodyPr anchor="b"/>
          <a:lstStyle>
            <a:lvl1pPr marL="0" indent="0">
              <a:buNone/>
              <a:defRPr sz="6300" b="1"/>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it-IT"/>
              <a:t>Modifica gli stili del testo dello schema</a:t>
            </a:r>
          </a:p>
        </p:txBody>
      </p:sp>
      <p:sp>
        <p:nvSpPr>
          <p:cNvPr id="6" name="Content Placeholder 5"/>
          <p:cNvSpPr>
            <a:spLocks noGrp="1"/>
          </p:cNvSpPr>
          <p:nvPr>
            <p:ph sz="quarter" idx="4"/>
          </p:nvPr>
        </p:nvSpPr>
        <p:spPr>
          <a:xfrm>
            <a:off x="16402140" y="6575242"/>
            <a:ext cx="13773917" cy="967119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25/10/2022</a:t>
            </a:fld>
            <a:endParaRPr lang="it-IT" dirty="0">
              <a:solidFill>
                <a:prstClr val="black">
                  <a:tint val="75000"/>
                </a:prstClr>
              </a:solidFill>
            </a:endParaRPr>
          </a:p>
        </p:txBody>
      </p:sp>
      <p:sp>
        <p:nvSpPr>
          <p:cNvPr id="8" name="Footer Placeholder 7"/>
          <p:cNvSpPr>
            <a:spLocks noGrp="1"/>
          </p:cNvSpPr>
          <p:nvPr>
            <p:ph type="ftr" sz="quarter" idx="11"/>
          </p:nvPr>
        </p:nvSpPr>
        <p:spPr/>
        <p:txBody>
          <a:bodyPr/>
          <a:lstStyle/>
          <a:p>
            <a:pPr defTabSz="914369"/>
            <a:endParaRPr lang="it-IT" dirty="0">
              <a:solidFill>
                <a:prstClr val="black">
                  <a:tint val="75000"/>
                </a:prstClr>
              </a:solidFill>
            </a:endParaRPr>
          </a:p>
        </p:txBody>
      </p:sp>
      <p:sp>
        <p:nvSpPr>
          <p:cNvPr id="9" name="Slide Number Placeholder 8"/>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278580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25/10/2022</a:t>
            </a:fld>
            <a:endParaRPr lang="it-IT" dirty="0">
              <a:solidFill>
                <a:prstClr val="black">
                  <a:tint val="75000"/>
                </a:prstClr>
              </a:solidFill>
            </a:endParaRPr>
          </a:p>
        </p:txBody>
      </p:sp>
      <p:sp>
        <p:nvSpPr>
          <p:cNvPr id="4" name="Footer Placeholder 3"/>
          <p:cNvSpPr>
            <a:spLocks noGrp="1"/>
          </p:cNvSpPr>
          <p:nvPr>
            <p:ph type="ftr" sz="quarter" idx="11"/>
          </p:nvPr>
        </p:nvSpPr>
        <p:spPr/>
        <p:txBody>
          <a:bodyPr/>
          <a:lstStyle/>
          <a:p>
            <a:pPr defTabSz="914369"/>
            <a:endParaRPr lang="it-IT" dirty="0">
              <a:solidFill>
                <a:prstClr val="black">
                  <a:tint val="75000"/>
                </a:prstClr>
              </a:solidFill>
            </a:endParaRPr>
          </a:p>
        </p:txBody>
      </p:sp>
      <p:sp>
        <p:nvSpPr>
          <p:cNvPr id="5" name="Slide Number Placeholder 4"/>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174408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25/10/2022</a:t>
            </a:fld>
            <a:endParaRPr lang="it-IT" dirty="0">
              <a:solidFill>
                <a:prstClr val="black">
                  <a:tint val="75000"/>
                </a:prstClr>
              </a:solidFill>
            </a:endParaRPr>
          </a:p>
        </p:txBody>
      </p:sp>
      <p:sp>
        <p:nvSpPr>
          <p:cNvPr id="3" name="Footer Placeholder 2"/>
          <p:cNvSpPr>
            <a:spLocks noGrp="1"/>
          </p:cNvSpPr>
          <p:nvPr>
            <p:ph type="ftr" sz="quarter" idx="11"/>
          </p:nvPr>
        </p:nvSpPr>
        <p:spPr/>
        <p:txBody>
          <a:bodyPr/>
          <a:lstStyle/>
          <a:p>
            <a:pPr defTabSz="914369"/>
            <a:endParaRPr lang="it-IT" dirty="0">
              <a:solidFill>
                <a:prstClr val="black">
                  <a:tint val="75000"/>
                </a:prstClr>
              </a:solidFill>
            </a:endParaRPr>
          </a:p>
        </p:txBody>
      </p:sp>
      <p:sp>
        <p:nvSpPr>
          <p:cNvPr id="4" name="Slide Number Placeholder 3"/>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88627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231672" y="1200044"/>
            <a:ext cx="10449613" cy="4200155"/>
          </a:xfrm>
        </p:spPr>
        <p:txBody>
          <a:bodyPr anchor="b"/>
          <a:lstStyle>
            <a:lvl1pPr>
              <a:defRPr sz="8399"/>
            </a:lvl1pPr>
          </a:lstStyle>
          <a:p>
            <a:r>
              <a:rPr lang="it-IT"/>
              <a:t>Fare clic per modificare lo stile del titolo</a:t>
            </a:r>
            <a:endParaRPr lang="en-US" dirty="0"/>
          </a:p>
        </p:txBody>
      </p:sp>
      <p:sp>
        <p:nvSpPr>
          <p:cNvPr id="3" name="Content Placeholder 2"/>
          <p:cNvSpPr>
            <a:spLocks noGrp="1"/>
          </p:cNvSpPr>
          <p:nvPr>
            <p:ph idx="1"/>
          </p:nvPr>
        </p:nvSpPr>
        <p:spPr>
          <a:xfrm>
            <a:off x="13773917" y="2591763"/>
            <a:ext cx="16402140" cy="12792138"/>
          </a:xfrm>
        </p:spPr>
        <p:txBody>
          <a:bodyPr/>
          <a:lstStyle>
            <a:lvl1pPr>
              <a:defRPr sz="8399"/>
            </a:lvl1pPr>
            <a:lvl2pPr>
              <a:defRPr sz="7349"/>
            </a:lvl2pPr>
            <a:lvl3pPr>
              <a:defRPr sz="6300"/>
            </a:lvl3pPr>
            <a:lvl4pPr>
              <a:defRPr sz="5250"/>
            </a:lvl4pPr>
            <a:lvl5pPr>
              <a:defRPr sz="5250"/>
            </a:lvl5pPr>
            <a:lvl6pPr>
              <a:defRPr sz="5250"/>
            </a:lvl6pPr>
            <a:lvl7pPr>
              <a:defRPr sz="5250"/>
            </a:lvl7pPr>
            <a:lvl8pPr>
              <a:defRPr sz="5250"/>
            </a:lvl8pPr>
            <a:lvl9pPr>
              <a:defRPr sz="525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231672" y="5400199"/>
            <a:ext cx="10449613" cy="10004536"/>
          </a:xfrm>
        </p:spPr>
        <p:txBody>
          <a:bodyPr/>
          <a:lstStyle>
            <a:lvl1pPr marL="0" indent="0">
              <a:buNone/>
              <a:defRPr sz="4200"/>
            </a:lvl1pPr>
            <a:lvl2pPr marL="1200059" indent="0">
              <a:buNone/>
              <a:defRPr sz="3675"/>
            </a:lvl2pPr>
            <a:lvl3pPr marL="2400117" indent="0">
              <a:buNone/>
              <a:defRPr sz="3150"/>
            </a:lvl3pPr>
            <a:lvl4pPr marL="3600176" indent="0">
              <a:buNone/>
              <a:defRPr sz="2625"/>
            </a:lvl4pPr>
            <a:lvl5pPr marL="4800234" indent="0">
              <a:buNone/>
              <a:defRPr sz="2625"/>
            </a:lvl5pPr>
            <a:lvl6pPr marL="6000293" indent="0">
              <a:buNone/>
              <a:defRPr sz="2625"/>
            </a:lvl6pPr>
            <a:lvl7pPr marL="7200351" indent="0">
              <a:buNone/>
              <a:defRPr sz="2625"/>
            </a:lvl7pPr>
            <a:lvl8pPr marL="8400410" indent="0">
              <a:buNone/>
              <a:defRPr sz="2625"/>
            </a:lvl8pPr>
            <a:lvl9pPr marL="9600468" indent="0">
              <a:buNone/>
              <a:defRPr sz="2625"/>
            </a:lvl9pPr>
          </a:lstStyle>
          <a:p>
            <a:pPr lvl="0"/>
            <a:r>
              <a:rPr lang="it-IT"/>
              <a:t>Modifica gli stili del testo dello schema</a:t>
            </a:r>
          </a:p>
        </p:txBody>
      </p:sp>
      <p:sp>
        <p:nvSpPr>
          <p:cNvPr id="5" name="Date Placeholder 4"/>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25/10/2022</a:t>
            </a:fld>
            <a:endParaRPr lang="it-IT"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369"/>
            <a:endParaRPr lang="it-IT"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62923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231672" y="1200044"/>
            <a:ext cx="10449613" cy="4200155"/>
          </a:xfrm>
        </p:spPr>
        <p:txBody>
          <a:bodyPr anchor="b"/>
          <a:lstStyle>
            <a:lvl1pPr>
              <a:defRPr sz="8399"/>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3773917" y="2591763"/>
            <a:ext cx="16402140" cy="12792138"/>
          </a:xfrm>
        </p:spPr>
        <p:txBody>
          <a:bodyPr anchor="t"/>
          <a:lstStyle>
            <a:lvl1pPr marL="0" indent="0">
              <a:buNone/>
              <a:defRPr sz="8399"/>
            </a:lvl1pPr>
            <a:lvl2pPr marL="1200059" indent="0">
              <a:buNone/>
              <a:defRPr sz="7349"/>
            </a:lvl2pPr>
            <a:lvl3pPr marL="2400117" indent="0">
              <a:buNone/>
              <a:defRPr sz="6300"/>
            </a:lvl3pPr>
            <a:lvl4pPr marL="3600176" indent="0">
              <a:buNone/>
              <a:defRPr sz="5250"/>
            </a:lvl4pPr>
            <a:lvl5pPr marL="4800234" indent="0">
              <a:buNone/>
              <a:defRPr sz="5250"/>
            </a:lvl5pPr>
            <a:lvl6pPr marL="6000293" indent="0">
              <a:buNone/>
              <a:defRPr sz="5250"/>
            </a:lvl6pPr>
            <a:lvl7pPr marL="7200351" indent="0">
              <a:buNone/>
              <a:defRPr sz="5250"/>
            </a:lvl7pPr>
            <a:lvl8pPr marL="8400410" indent="0">
              <a:buNone/>
              <a:defRPr sz="5250"/>
            </a:lvl8pPr>
            <a:lvl9pPr marL="9600468" indent="0">
              <a:buNone/>
              <a:defRPr sz="5250"/>
            </a:lvl9pPr>
          </a:lstStyle>
          <a:p>
            <a:r>
              <a:rPr lang="it-IT"/>
              <a:t>Fare clic sull'icona per inserire un'immagine</a:t>
            </a:r>
            <a:endParaRPr lang="en-US" dirty="0"/>
          </a:p>
        </p:txBody>
      </p:sp>
      <p:sp>
        <p:nvSpPr>
          <p:cNvPr id="4" name="Text Placeholder 3"/>
          <p:cNvSpPr>
            <a:spLocks noGrp="1"/>
          </p:cNvSpPr>
          <p:nvPr>
            <p:ph type="body" sz="half" idx="2"/>
          </p:nvPr>
        </p:nvSpPr>
        <p:spPr>
          <a:xfrm>
            <a:off x="2231672" y="5400199"/>
            <a:ext cx="10449613" cy="10004536"/>
          </a:xfrm>
        </p:spPr>
        <p:txBody>
          <a:bodyPr/>
          <a:lstStyle>
            <a:lvl1pPr marL="0" indent="0">
              <a:buNone/>
              <a:defRPr sz="4200"/>
            </a:lvl1pPr>
            <a:lvl2pPr marL="1200059" indent="0">
              <a:buNone/>
              <a:defRPr sz="3675"/>
            </a:lvl2pPr>
            <a:lvl3pPr marL="2400117" indent="0">
              <a:buNone/>
              <a:defRPr sz="3150"/>
            </a:lvl3pPr>
            <a:lvl4pPr marL="3600176" indent="0">
              <a:buNone/>
              <a:defRPr sz="2625"/>
            </a:lvl4pPr>
            <a:lvl5pPr marL="4800234" indent="0">
              <a:buNone/>
              <a:defRPr sz="2625"/>
            </a:lvl5pPr>
            <a:lvl6pPr marL="6000293" indent="0">
              <a:buNone/>
              <a:defRPr sz="2625"/>
            </a:lvl6pPr>
            <a:lvl7pPr marL="7200351" indent="0">
              <a:buNone/>
              <a:defRPr sz="2625"/>
            </a:lvl7pPr>
            <a:lvl8pPr marL="8400410" indent="0">
              <a:buNone/>
              <a:defRPr sz="2625"/>
            </a:lvl8pPr>
            <a:lvl9pPr marL="9600468" indent="0">
              <a:buNone/>
              <a:defRPr sz="2625"/>
            </a:lvl9pPr>
          </a:lstStyle>
          <a:p>
            <a:pPr lvl="0"/>
            <a:r>
              <a:rPr lang="it-IT"/>
              <a:t>Modifica gli stili del testo dello schema</a:t>
            </a:r>
          </a:p>
        </p:txBody>
      </p:sp>
      <p:sp>
        <p:nvSpPr>
          <p:cNvPr id="5" name="Date Placeholder 4"/>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25/10/2022</a:t>
            </a:fld>
            <a:endParaRPr lang="it-IT"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369"/>
            <a:endParaRPr lang="it-IT"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390709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958370"/>
            <a:ext cx="27944386" cy="3479296"/>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227451" y="4791843"/>
            <a:ext cx="27944386" cy="11421255"/>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2227451" y="16683949"/>
            <a:ext cx="7289840" cy="958369"/>
          </a:xfrm>
          <a:prstGeom prst="rect">
            <a:avLst/>
          </a:prstGeom>
        </p:spPr>
        <p:txBody>
          <a:bodyPr vert="horz" lIns="91440" tIns="45720" rIns="91440" bIns="45720" rtlCol="0" anchor="ctr"/>
          <a:lstStyle>
            <a:lvl1pPr algn="l">
              <a:defRPr sz="3150">
                <a:solidFill>
                  <a:schemeClr val="tx1">
                    <a:tint val="75000"/>
                  </a:schemeClr>
                </a:solidFill>
              </a:defRPr>
            </a:lvl1pPr>
          </a:lstStyle>
          <a:p>
            <a:pPr defTabSz="914369"/>
            <a:fld id="{63B9BABC-020C-4A9A-8C14-555F32B5C0D6}" type="datetimeFigureOut">
              <a:rPr lang="it-IT" smtClean="0">
                <a:solidFill>
                  <a:prstClr val="black">
                    <a:tint val="75000"/>
                  </a:prstClr>
                </a:solidFill>
              </a:rPr>
              <a:pPr defTabSz="914369"/>
              <a:t>25/10/2022</a:t>
            </a:fld>
            <a:endParaRPr lang="it-IT" dirty="0">
              <a:solidFill>
                <a:prstClr val="black">
                  <a:tint val="75000"/>
                </a:prstClr>
              </a:solidFill>
            </a:endParaRPr>
          </a:p>
        </p:txBody>
      </p:sp>
      <p:sp>
        <p:nvSpPr>
          <p:cNvPr id="5" name="Footer Placeholder 4"/>
          <p:cNvSpPr>
            <a:spLocks noGrp="1"/>
          </p:cNvSpPr>
          <p:nvPr>
            <p:ph type="ftr" sz="quarter" idx="3"/>
          </p:nvPr>
        </p:nvSpPr>
        <p:spPr>
          <a:xfrm>
            <a:off x="10732264" y="16683949"/>
            <a:ext cx="10934760" cy="958369"/>
          </a:xfrm>
          <a:prstGeom prst="rect">
            <a:avLst/>
          </a:prstGeom>
        </p:spPr>
        <p:txBody>
          <a:bodyPr vert="horz" lIns="91440" tIns="45720" rIns="91440" bIns="45720" rtlCol="0" anchor="ctr"/>
          <a:lstStyle>
            <a:lvl1pPr algn="ctr">
              <a:defRPr sz="3150">
                <a:solidFill>
                  <a:schemeClr val="tx1">
                    <a:tint val="75000"/>
                  </a:schemeClr>
                </a:solidFill>
              </a:defRPr>
            </a:lvl1pPr>
          </a:lstStyle>
          <a:p>
            <a:pPr defTabSz="914369"/>
            <a:endParaRPr lang="it-IT" dirty="0">
              <a:solidFill>
                <a:prstClr val="black">
                  <a:tint val="75000"/>
                </a:prstClr>
              </a:solidFill>
            </a:endParaRPr>
          </a:p>
        </p:txBody>
      </p:sp>
      <p:sp>
        <p:nvSpPr>
          <p:cNvPr id="6" name="Slide Number Placeholder 5"/>
          <p:cNvSpPr>
            <a:spLocks noGrp="1"/>
          </p:cNvSpPr>
          <p:nvPr>
            <p:ph type="sldNum" sz="quarter" idx="4"/>
          </p:nvPr>
        </p:nvSpPr>
        <p:spPr>
          <a:xfrm>
            <a:off x="22881997" y="16683949"/>
            <a:ext cx="7289840" cy="958369"/>
          </a:xfrm>
          <a:prstGeom prst="rect">
            <a:avLst/>
          </a:prstGeom>
        </p:spPr>
        <p:txBody>
          <a:bodyPr vert="horz" lIns="91440" tIns="45720" rIns="91440" bIns="45720" rtlCol="0" anchor="ctr"/>
          <a:lstStyle>
            <a:lvl1pPr algn="r">
              <a:defRPr sz="3150">
                <a:solidFill>
                  <a:schemeClr val="tx1">
                    <a:tint val="75000"/>
                  </a:schemeClr>
                </a:solidFill>
              </a:defRPr>
            </a:lvl1pPr>
          </a:lstStyle>
          <a:p>
            <a:pPr defTabSz="914369"/>
            <a:fld id="{77C5E3F2-EE4F-4C96-B350-4FD9B4B30390}" type="slidenum">
              <a:rPr lang="it-IT" smtClean="0">
                <a:solidFill>
                  <a:prstClr val="black">
                    <a:tint val="75000"/>
                  </a:prstClr>
                </a:solidFill>
              </a:rPr>
              <a:pPr defTabSz="914369"/>
              <a:t>‹N›</a:t>
            </a:fld>
            <a:endParaRPr lang="it-IT" dirty="0">
              <a:solidFill>
                <a:prstClr val="black">
                  <a:tint val="75000"/>
                </a:prstClr>
              </a:solidFill>
            </a:endParaRPr>
          </a:p>
        </p:txBody>
      </p:sp>
    </p:spTree>
    <p:extLst>
      <p:ext uri="{BB962C8B-B14F-4D97-AF65-F5344CB8AC3E}">
        <p14:creationId xmlns:p14="http://schemas.microsoft.com/office/powerpoint/2010/main" val="42617516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400117" rtl="0" eaLnBrk="1" latinLnBrk="0" hangingPunct="1">
        <a:lnSpc>
          <a:spcPct val="90000"/>
        </a:lnSpc>
        <a:spcBef>
          <a:spcPct val="0"/>
        </a:spcBef>
        <a:buNone/>
        <a:defRPr sz="11549" kern="1200">
          <a:solidFill>
            <a:schemeClr val="tx1"/>
          </a:solidFill>
          <a:latin typeface="+mj-lt"/>
          <a:ea typeface="+mj-ea"/>
          <a:cs typeface="+mj-cs"/>
        </a:defRPr>
      </a:lvl1pPr>
    </p:titleStyle>
    <p:bodyStyle>
      <a:lvl1pPr marL="600029" indent="-600029" algn="l" defTabSz="2400117" rtl="0" eaLnBrk="1" latinLnBrk="0" hangingPunct="1">
        <a:lnSpc>
          <a:spcPct val="90000"/>
        </a:lnSpc>
        <a:spcBef>
          <a:spcPts val="2625"/>
        </a:spcBef>
        <a:buFont typeface="Arial" panose="020B0604020202020204" pitchFamily="34" charset="0"/>
        <a:buChar char="•"/>
        <a:defRPr sz="7349" kern="1200">
          <a:solidFill>
            <a:schemeClr val="tx1"/>
          </a:solidFill>
          <a:latin typeface="+mn-lt"/>
          <a:ea typeface="+mn-ea"/>
          <a:cs typeface="+mn-cs"/>
        </a:defRPr>
      </a:lvl1pPr>
      <a:lvl2pPr marL="1800088" indent="-600029" algn="l" defTabSz="2400117" rtl="0" eaLnBrk="1" latinLnBrk="0" hangingPunct="1">
        <a:lnSpc>
          <a:spcPct val="90000"/>
        </a:lnSpc>
        <a:spcBef>
          <a:spcPts val="1312"/>
        </a:spcBef>
        <a:buFont typeface="Arial" panose="020B0604020202020204" pitchFamily="34" charset="0"/>
        <a:buChar char="•"/>
        <a:defRPr sz="6300" kern="1200">
          <a:solidFill>
            <a:schemeClr val="tx1"/>
          </a:solidFill>
          <a:latin typeface="+mn-lt"/>
          <a:ea typeface="+mn-ea"/>
          <a:cs typeface="+mn-cs"/>
        </a:defRPr>
      </a:lvl2pPr>
      <a:lvl3pPr marL="3000146" indent="-600029" algn="l" defTabSz="2400117" rtl="0" eaLnBrk="1" latinLnBrk="0" hangingPunct="1">
        <a:lnSpc>
          <a:spcPct val="90000"/>
        </a:lnSpc>
        <a:spcBef>
          <a:spcPts val="1312"/>
        </a:spcBef>
        <a:buFont typeface="Arial" panose="020B0604020202020204" pitchFamily="34" charset="0"/>
        <a:buChar char="•"/>
        <a:defRPr sz="5250" kern="1200">
          <a:solidFill>
            <a:schemeClr val="tx1"/>
          </a:solidFill>
          <a:latin typeface="+mn-lt"/>
          <a:ea typeface="+mn-ea"/>
          <a:cs typeface="+mn-cs"/>
        </a:defRPr>
      </a:lvl3pPr>
      <a:lvl4pPr marL="4200205"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4pPr>
      <a:lvl5pPr marL="5400264"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5pPr>
      <a:lvl6pPr marL="6600322"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6pPr>
      <a:lvl7pPr marL="7800381"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7pPr>
      <a:lvl8pPr marL="9000439"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8pPr>
      <a:lvl9pPr marL="10200498"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9pPr>
    </p:bodyStyle>
    <p:otherStyle>
      <a:defPPr>
        <a:defRPr lang="en-US"/>
      </a:defPPr>
      <a:lvl1pPr marL="0" algn="l" defTabSz="2400117" rtl="0" eaLnBrk="1" latinLnBrk="0" hangingPunct="1">
        <a:defRPr sz="4725" kern="1200">
          <a:solidFill>
            <a:schemeClr val="tx1"/>
          </a:solidFill>
          <a:latin typeface="+mn-lt"/>
          <a:ea typeface="+mn-ea"/>
          <a:cs typeface="+mn-cs"/>
        </a:defRPr>
      </a:lvl1pPr>
      <a:lvl2pPr marL="1200059" algn="l" defTabSz="2400117" rtl="0" eaLnBrk="1" latinLnBrk="0" hangingPunct="1">
        <a:defRPr sz="4725" kern="1200">
          <a:solidFill>
            <a:schemeClr val="tx1"/>
          </a:solidFill>
          <a:latin typeface="+mn-lt"/>
          <a:ea typeface="+mn-ea"/>
          <a:cs typeface="+mn-cs"/>
        </a:defRPr>
      </a:lvl2pPr>
      <a:lvl3pPr marL="2400117" algn="l" defTabSz="2400117" rtl="0" eaLnBrk="1" latinLnBrk="0" hangingPunct="1">
        <a:defRPr sz="4725" kern="1200">
          <a:solidFill>
            <a:schemeClr val="tx1"/>
          </a:solidFill>
          <a:latin typeface="+mn-lt"/>
          <a:ea typeface="+mn-ea"/>
          <a:cs typeface="+mn-cs"/>
        </a:defRPr>
      </a:lvl3pPr>
      <a:lvl4pPr marL="3600176" algn="l" defTabSz="2400117" rtl="0" eaLnBrk="1" latinLnBrk="0" hangingPunct="1">
        <a:defRPr sz="4725" kern="1200">
          <a:solidFill>
            <a:schemeClr val="tx1"/>
          </a:solidFill>
          <a:latin typeface="+mn-lt"/>
          <a:ea typeface="+mn-ea"/>
          <a:cs typeface="+mn-cs"/>
        </a:defRPr>
      </a:lvl4pPr>
      <a:lvl5pPr marL="4800234" algn="l" defTabSz="2400117" rtl="0" eaLnBrk="1" latinLnBrk="0" hangingPunct="1">
        <a:defRPr sz="4725" kern="1200">
          <a:solidFill>
            <a:schemeClr val="tx1"/>
          </a:solidFill>
          <a:latin typeface="+mn-lt"/>
          <a:ea typeface="+mn-ea"/>
          <a:cs typeface="+mn-cs"/>
        </a:defRPr>
      </a:lvl5pPr>
      <a:lvl6pPr marL="6000293" algn="l" defTabSz="2400117" rtl="0" eaLnBrk="1" latinLnBrk="0" hangingPunct="1">
        <a:defRPr sz="4725" kern="1200">
          <a:solidFill>
            <a:schemeClr val="tx1"/>
          </a:solidFill>
          <a:latin typeface="+mn-lt"/>
          <a:ea typeface="+mn-ea"/>
          <a:cs typeface="+mn-cs"/>
        </a:defRPr>
      </a:lvl6pPr>
      <a:lvl7pPr marL="7200351" algn="l" defTabSz="2400117" rtl="0" eaLnBrk="1" latinLnBrk="0" hangingPunct="1">
        <a:defRPr sz="4725" kern="1200">
          <a:solidFill>
            <a:schemeClr val="tx1"/>
          </a:solidFill>
          <a:latin typeface="+mn-lt"/>
          <a:ea typeface="+mn-ea"/>
          <a:cs typeface="+mn-cs"/>
        </a:defRPr>
      </a:lvl7pPr>
      <a:lvl8pPr marL="8400410" algn="l" defTabSz="2400117" rtl="0" eaLnBrk="1" latinLnBrk="0" hangingPunct="1">
        <a:defRPr sz="4725" kern="1200">
          <a:solidFill>
            <a:schemeClr val="tx1"/>
          </a:solidFill>
          <a:latin typeface="+mn-lt"/>
          <a:ea typeface="+mn-ea"/>
          <a:cs typeface="+mn-cs"/>
        </a:defRPr>
      </a:lvl8pPr>
      <a:lvl9pPr marL="9600468" algn="l" defTabSz="2400117" rtl="0" eaLnBrk="1" latinLnBrk="0" hangingPunct="1">
        <a:defRPr sz="47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ti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3BC1B86-5DB7-E4DB-674A-FA86E01B7F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1480375" y="5594120"/>
            <a:ext cx="838058" cy="792480"/>
          </a:xfrm>
          <a:prstGeom prst="rect">
            <a:avLst/>
          </a:prstGeom>
        </p:spPr>
      </p:pic>
      <p:pic>
        <p:nvPicPr>
          <p:cNvPr id="8" name="Imagen 32">
            <a:extLst>
              <a:ext uri="{FF2B5EF4-FFF2-40B4-BE49-F238E27FC236}">
                <a16:creationId xmlns:a16="http://schemas.microsoft.com/office/drawing/2014/main" id="{B146CD80-63AF-1A5F-F4D9-D12D4230A7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03644" y="5589313"/>
            <a:ext cx="1025240" cy="499421"/>
          </a:xfrm>
          <a:prstGeom prst="rect">
            <a:avLst/>
          </a:prstGeom>
        </p:spPr>
      </p:pic>
      <p:pic>
        <p:nvPicPr>
          <p:cNvPr id="4" name="Picture 3" descr="Graphical user interface, text, application&#10;&#10;Description automatically generated with medium confidence">
            <a:extLst>
              <a:ext uri="{FF2B5EF4-FFF2-40B4-BE49-F238E27FC236}">
                <a16:creationId xmlns:a16="http://schemas.microsoft.com/office/drawing/2014/main" id="{7FF0B127-BE90-B50D-A173-1C34EF333E4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970671" y="11980840"/>
            <a:ext cx="1249374" cy="357174"/>
          </a:xfrm>
          <a:prstGeom prst="rect">
            <a:avLst/>
          </a:prstGeom>
        </p:spPr>
      </p:pic>
      <p:sp>
        <p:nvSpPr>
          <p:cNvPr id="6" name="TextBox 5">
            <a:extLst>
              <a:ext uri="{FF2B5EF4-FFF2-40B4-BE49-F238E27FC236}">
                <a16:creationId xmlns:a16="http://schemas.microsoft.com/office/drawing/2014/main" id="{B2AD7385-8B9B-2842-38AD-B7DB2CC22B23}"/>
              </a:ext>
            </a:extLst>
          </p:cNvPr>
          <p:cNvSpPr txBox="1"/>
          <p:nvPr/>
        </p:nvSpPr>
        <p:spPr>
          <a:xfrm>
            <a:off x="10225724" y="12122570"/>
            <a:ext cx="11592419" cy="215444"/>
          </a:xfrm>
          <a:prstGeom prst="rect">
            <a:avLst/>
          </a:prstGeom>
          <a:noFill/>
        </p:spPr>
        <p:txBody>
          <a:bodyPr wrap="square" rtlCol="0">
            <a:spAutoFit/>
          </a:bodyPr>
          <a:lstStyle/>
          <a:p>
            <a:pPr defTabSz="914369"/>
            <a:r>
              <a:rPr lang="it-IT" sz="800" dirty="0">
                <a:solidFill>
                  <a:prstClr val="black"/>
                </a:solidFill>
                <a:latin typeface="Calibri" panose="020F0502020204030204"/>
              </a:rPr>
              <a:t>This project has been funded with support from the European Commission. This publication reflects the views only of the author, and the Commission cannot be held responsible for any use which may be made of the information contained therein.</a:t>
            </a:r>
            <a:endParaRPr lang="en-GB" sz="800" dirty="0">
              <a:solidFill>
                <a:prstClr val="black"/>
              </a:solidFill>
              <a:latin typeface="Calibri" panose="020F0502020204030204"/>
            </a:endParaRPr>
          </a:p>
        </p:txBody>
      </p:sp>
      <p:sp>
        <p:nvSpPr>
          <p:cNvPr id="13" name="CasellaDiTesto 12">
            <a:extLst>
              <a:ext uri="{FF2B5EF4-FFF2-40B4-BE49-F238E27FC236}">
                <a16:creationId xmlns:a16="http://schemas.microsoft.com/office/drawing/2014/main" id="{2FED544A-9E51-334D-B511-DC51A7CCCCF8}"/>
              </a:ext>
            </a:extLst>
          </p:cNvPr>
          <p:cNvSpPr txBox="1"/>
          <p:nvPr/>
        </p:nvSpPr>
        <p:spPr>
          <a:xfrm>
            <a:off x="10225721" y="6088734"/>
            <a:ext cx="11190514" cy="430887"/>
          </a:xfrm>
          <a:prstGeom prst="rect">
            <a:avLst/>
          </a:prstGeom>
          <a:noFill/>
        </p:spPr>
        <p:txBody>
          <a:bodyPr wrap="square">
            <a:spAutoFit/>
          </a:bodyPr>
          <a:lstStyle/>
          <a:p>
            <a:pPr defTabSz="914369"/>
            <a:r>
              <a:rPr lang="en-US" sz="2200" b="1" dirty="0">
                <a:solidFill>
                  <a:srgbClr val="4D94B7"/>
                </a:solidFill>
                <a:latin typeface="Calibri" panose="020F0502020204030204"/>
                <a:ea typeface="Microsoft Sans Serif" panose="020B0604020202020204" pitchFamily="34" charset="0"/>
                <a:cs typeface="Microsoft Sans Serif" panose="020B0604020202020204" pitchFamily="34" charset="0"/>
              </a:rPr>
              <a:t>Critical areas of intervention per country</a:t>
            </a:r>
          </a:p>
        </p:txBody>
      </p:sp>
      <p:graphicFrame>
        <p:nvGraphicFramePr>
          <p:cNvPr id="2" name="Tabella 1"/>
          <p:cNvGraphicFramePr>
            <a:graphicFrameLocks noGrp="1"/>
          </p:cNvGraphicFramePr>
          <p:nvPr>
            <p:extLst>
              <p:ext uri="{D42A27DB-BD31-4B8C-83A1-F6EECF244321}">
                <p14:modId xmlns:p14="http://schemas.microsoft.com/office/powerpoint/2010/main" val="1154134709"/>
              </p:ext>
            </p:extLst>
          </p:nvPr>
        </p:nvGraphicFramePr>
        <p:xfrm>
          <a:off x="522513" y="1651582"/>
          <a:ext cx="30931322" cy="15549061"/>
        </p:xfrm>
        <a:graphic>
          <a:graphicData uri="http://schemas.openxmlformats.org/drawingml/2006/table">
            <a:tbl>
              <a:tblPr firstRow="1" firstCol="1" bandRow="1">
                <a:tableStyleId>{7DF18680-E054-41AD-8BC1-D1AEF772440D}</a:tableStyleId>
              </a:tblPr>
              <a:tblGrid>
                <a:gridCol w="1998265">
                  <a:extLst>
                    <a:ext uri="{9D8B030D-6E8A-4147-A177-3AD203B41FA5}">
                      <a16:colId xmlns:a16="http://schemas.microsoft.com/office/drawing/2014/main" val="2090248030"/>
                    </a:ext>
                  </a:extLst>
                </a:gridCol>
                <a:gridCol w="5782963">
                  <a:extLst>
                    <a:ext uri="{9D8B030D-6E8A-4147-A177-3AD203B41FA5}">
                      <a16:colId xmlns:a16="http://schemas.microsoft.com/office/drawing/2014/main" val="3432250119"/>
                    </a:ext>
                  </a:extLst>
                </a:gridCol>
                <a:gridCol w="5782962">
                  <a:extLst>
                    <a:ext uri="{9D8B030D-6E8A-4147-A177-3AD203B41FA5}">
                      <a16:colId xmlns:a16="http://schemas.microsoft.com/office/drawing/2014/main" val="2801881538"/>
                    </a:ext>
                  </a:extLst>
                </a:gridCol>
                <a:gridCol w="5733535">
                  <a:extLst>
                    <a:ext uri="{9D8B030D-6E8A-4147-A177-3AD203B41FA5}">
                      <a16:colId xmlns:a16="http://schemas.microsoft.com/office/drawing/2014/main" val="107856999"/>
                    </a:ext>
                  </a:extLst>
                </a:gridCol>
                <a:gridCol w="5758248">
                  <a:extLst>
                    <a:ext uri="{9D8B030D-6E8A-4147-A177-3AD203B41FA5}">
                      <a16:colId xmlns:a16="http://schemas.microsoft.com/office/drawing/2014/main" val="2449048715"/>
                    </a:ext>
                  </a:extLst>
                </a:gridCol>
                <a:gridCol w="5875349">
                  <a:extLst>
                    <a:ext uri="{9D8B030D-6E8A-4147-A177-3AD203B41FA5}">
                      <a16:colId xmlns:a16="http://schemas.microsoft.com/office/drawing/2014/main" val="1669371112"/>
                    </a:ext>
                  </a:extLst>
                </a:gridCol>
              </a:tblGrid>
              <a:tr h="771209">
                <a:tc>
                  <a:txBody>
                    <a:bodyPr/>
                    <a:lstStyle/>
                    <a:p>
                      <a:pPr algn="just">
                        <a:lnSpc>
                          <a:spcPct val="107000"/>
                        </a:lnSpc>
                        <a:spcAft>
                          <a:spcPts val="0"/>
                        </a:spcAft>
                      </a:pPr>
                      <a:r>
                        <a:rPr lang="en-GB" sz="1000" dirty="0">
                          <a:effectLst/>
                        </a:rPr>
                        <a:t> </a:t>
                      </a:r>
                      <a:endParaRPr lang="en-GB" sz="1100" dirty="0">
                        <a:effectLst/>
                        <a:latin typeface="Calibri" panose="020F0502020204030204" pitchFamily="34" charset="0"/>
                        <a:ea typeface="Calibri" panose="020F0502020204030204" pitchFamily="34" charset="0"/>
                      </a:endParaRPr>
                    </a:p>
                  </a:txBody>
                  <a:tcPr marL="68580" marR="68580" marT="0" marB="0">
                    <a:noFill/>
                  </a:tcPr>
                </a:tc>
                <a:tc>
                  <a:txBody>
                    <a:bodyPr/>
                    <a:lstStyle/>
                    <a:p>
                      <a:pPr algn="l">
                        <a:lnSpc>
                          <a:spcPct val="107000"/>
                        </a:lnSpc>
                        <a:spcAft>
                          <a:spcPts val="0"/>
                        </a:spcAft>
                      </a:pPr>
                      <a:r>
                        <a:rPr lang="en-GB" sz="2500" dirty="0">
                          <a:effectLst/>
                          <a:latin typeface="Calibri" panose="020F0502020204030204" pitchFamily="34" charset="0"/>
                          <a:ea typeface="Calibri" panose="020F0502020204030204" pitchFamily="34" charset="0"/>
                        </a:rPr>
                        <a:t>Continuity of the business and</a:t>
                      </a:r>
                      <a:r>
                        <a:rPr lang="en-GB" sz="2500" baseline="0" dirty="0">
                          <a:effectLst/>
                          <a:latin typeface="Calibri" panose="020F0502020204030204" pitchFamily="34" charset="0"/>
                          <a:ea typeface="Calibri" panose="020F0502020204030204" pitchFamily="34" charset="0"/>
                        </a:rPr>
                        <a:t> </a:t>
                      </a:r>
                      <a:r>
                        <a:rPr lang="en-GB" sz="2500" dirty="0">
                          <a:effectLst/>
                          <a:latin typeface="Calibri" panose="020F0502020204030204" pitchFamily="34" charset="0"/>
                          <a:ea typeface="Calibri" panose="020F0502020204030204" pitchFamily="34" charset="0"/>
                        </a:rPr>
                        <a:t>intergenerational management</a:t>
                      </a:r>
                    </a:p>
                  </a:txBody>
                  <a:tcPr marL="68580" marR="68580" marT="0" marB="0" anchor="ctr">
                    <a:solidFill>
                      <a:srgbClr val="517DF0"/>
                    </a:solidFill>
                  </a:tcPr>
                </a:tc>
                <a:tc>
                  <a:txBody>
                    <a:bodyPr/>
                    <a:lstStyle/>
                    <a:p>
                      <a:pPr algn="l">
                        <a:lnSpc>
                          <a:spcPct val="107000"/>
                        </a:lnSpc>
                        <a:spcAft>
                          <a:spcPts val="0"/>
                        </a:spcAft>
                      </a:pPr>
                      <a:r>
                        <a:rPr lang="en-GB" sz="2500" dirty="0">
                          <a:effectLst/>
                          <a:latin typeface="Calibri" panose="020F0502020204030204" pitchFamily="34" charset="0"/>
                          <a:ea typeface="Calibri" panose="020F0502020204030204" pitchFamily="34" charset="0"/>
                        </a:rPr>
                        <a:t>Better recognition of the FB ecosystem as standalone dimension</a:t>
                      </a:r>
                    </a:p>
                  </a:txBody>
                  <a:tcPr marL="68580" marR="68580" marT="0" marB="0" anchor="ctr">
                    <a:solidFill>
                      <a:srgbClr val="517DF0"/>
                    </a:solidFill>
                  </a:tcPr>
                </a:tc>
                <a:tc>
                  <a:txBody>
                    <a:bodyPr/>
                    <a:lstStyle/>
                    <a:p>
                      <a:r>
                        <a:rPr lang="en-GB" sz="2500" dirty="0">
                          <a:effectLst/>
                          <a:latin typeface="Calibri" panose="020F0502020204030204" pitchFamily="34" charset="0"/>
                          <a:ea typeface="Calibri" panose="020F0502020204030204" pitchFamily="34" charset="0"/>
                        </a:rPr>
                        <a:t>Flexibility in governance and management</a:t>
                      </a:r>
                      <a:endParaRPr lang="it-IT" dirty="0"/>
                    </a:p>
                  </a:txBody>
                  <a:tcPr marL="68580" marR="68580" marT="0" marB="0" anchor="ctr">
                    <a:solidFill>
                      <a:srgbClr val="517DF0"/>
                    </a:solidFill>
                  </a:tcPr>
                </a:tc>
                <a:tc>
                  <a:txBody>
                    <a:bodyPr/>
                    <a:lstStyle/>
                    <a:p>
                      <a:pPr algn="l">
                        <a:lnSpc>
                          <a:spcPct val="107000"/>
                        </a:lnSpc>
                        <a:spcAft>
                          <a:spcPts val="0"/>
                        </a:spcAft>
                      </a:pPr>
                      <a:r>
                        <a:rPr lang="en-GB" sz="2500" dirty="0">
                          <a:effectLst/>
                          <a:latin typeface="Calibri" panose="020F0502020204030204" pitchFamily="34" charset="0"/>
                          <a:ea typeface="Calibri" panose="020F0502020204030204" pitchFamily="34" charset="0"/>
                        </a:rPr>
                        <a:t>Tailored made education pathways</a:t>
                      </a:r>
                    </a:p>
                  </a:txBody>
                  <a:tcPr marL="68580" marR="68580" marT="0" marB="0" anchor="ctr">
                    <a:solidFill>
                      <a:srgbClr val="517DF0"/>
                    </a:solidFill>
                  </a:tcPr>
                </a:tc>
                <a:tc>
                  <a:txBody>
                    <a:bodyPr/>
                    <a:lstStyle/>
                    <a:p>
                      <a:pPr algn="l">
                        <a:lnSpc>
                          <a:spcPct val="107000"/>
                        </a:lnSpc>
                        <a:spcAft>
                          <a:spcPts val="0"/>
                        </a:spcAft>
                      </a:pPr>
                      <a:r>
                        <a:rPr lang="en-GB" sz="2500" dirty="0">
                          <a:effectLst/>
                          <a:latin typeface="Calibri" panose="020F0502020204030204" pitchFamily="34" charset="0"/>
                          <a:ea typeface="Calibri" panose="020F0502020204030204" pitchFamily="34" charset="0"/>
                        </a:rPr>
                        <a:t>Data privacy and digitalisation in general</a:t>
                      </a:r>
                    </a:p>
                  </a:txBody>
                  <a:tcPr marL="68580" marR="68580" marT="0" marB="0" anchor="ctr">
                    <a:solidFill>
                      <a:srgbClr val="517DF0"/>
                    </a:solidFill>
                  </a:tcPr>
                </a:tc>
                <a:extLst>
                  <a:ext uri="{0D108BD9-81ED-4DB2-BD59-A6C34878D82A}">
                    <a16:rowId xmlns:a16="http://schemas.microsoft.com/office/drawing/2014/main" val="2244537408"/>
                  </a:ext>
                </a:extLst>
              </a:tr>
              <a:tr h="3814590">
                <a:tc>
                  <a:txBody>
                    <a:bodyPr/>
                    <a:lstStyle/>
                    <a:p>
                      <a:pPr algn="ctr">
                        <a:lnSpc>
                          <a:spcPct val="107000"/>
                        </a:lnSpc>
                        <a:spcAft>
                          <a:spcPts val="0"/>
                        </a:spcAft>
                      </a:pPr>
                      <a:endParaRPr lang="en-GB" sz="1100" dirty="0">
                        <a:effectLst/>
                        <a:latin typeface="Calibri" panose="020F0502020204030204" pitchFamily="34" charset="0"/>
                        <a:ea typeface="Calibri" panose="020F0502020204030204" pitchFamily="34" charset="0"/>
                      </a:endParaRPr>
                    </a:p>
                  </a:txBody>
                  <a:tcPr marL="68580" marR="6858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US" sz="2050" kern="1200" dirty="0">
                          <a:solidFill>
                            <a:schemeClr val="dk1"/>
                          </a:solidFill>
                          <a:effectLst/>
                          <a:latin typeface="Calibri" panose="020F0502020204030204" pitchFamily="34" charset="0"/>
                          <a:ea typeface="Calibri" panose="020F0502020204030204" pitchFamily="34" charset="0"/>
                          <a:cs typeface="+mn-cs"/>
                        </a:rPr>
                        <a:t>German family businesses seem to miss the opportunity of a strategic planning oriented towards the long-term period. Overcoming this managerial bias is instrumental to ensure business continuity and the effective integration of new generation: in that regards, training and support resources exist, but they are mainly delivered by external consultants and counselling </a:t>
                      </a:r>
                      <a:r>
                        <a:rPr lang="en-US" sz="2050" kern="1200" dirty="0" err="1">
                          <a:solidFill>
                            <a:schemeClr val="dk1"/>
                          </a:solidFill>
                          <a:effectLst/>
                          <a:latin typeface="Calibri" panose="020F0502020204030204" pitchFamily="34" charset="0"/>
                          <a:ea typeface="Calibri" panose="020F0502020204030204" pitchFamily="34" charset="0"/>
                          <a:cs typeface="+mn-cs"/>
                        </a:rPr>
                        <a:t>programmes</a:t>
                      </a:r>
                      <a:r>
                        <a:rPr lang="en-US" sz="2050" kern="1200" dirty="0">
                          <a:solidFill>
                            <a:schemeClr val="dk1"/>
                          </a:solidFill>
                          <a:effectLst/>
                          <a:latin typeface="Calibri" panose="020F0502020204030204" pitchFamily="34" charset="0"/>
                          <a:ea typeface="Calibri" panose="020F0502020204030204" pitchFamily="34" charset="0"/>
                          <a:cs typeface="+mn-cs"/>
                        </a:rPr>
                        <a:t>.</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lgn="just">
                        <a:lnSpc>
                          <a:spcPct val="107000"/>
                        </a:lnSpc>
                        <a:spcAft>
                          <a:spcPts val="0"/>
                        </a:spcAft>
                      </a:pPr>
                      <a:r>
                        <a:rPr lang="en-US" sz="2050" kern="1200" dirty="0">
                          <a:solidFill>
                            <a:schemeClr val="dk1"/>
                          </a:solidFill>
                          <a:effectLst/>
                          <a:latin typeface="Calibri" panose="020F0502020204030204" pitchFamily="34" charset="0"/>
                          <a:ea typeface="Calibri" panose="020F0502020204030204" pitchFamily="34" charset="0"/>
                          <a:cs typeface="+mn-cs"/>
                        </a:rPr>
                        <a:t>The challenges that come with the generational handover of the family business are exacerbated also by the shortage of skilled workers and new apprentices. This is even more pressing since these companies are more likely established in rural areas. It seems therefore unavoidable to showcase the attractiveness of family businesses as employers while at the same time establishing political measures to enhance the infrastructure in the rural regions and to provide incentives for the family businesses.</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lgn="just">
                        <a:lnSpc>
                          <a:spcPct val="107000"/>
                        </a:lnSpc>
                        <a:spcAft>
                          <a:spcPts val="0"/>
                        </a:spcAft>
                      </a:pPr>
                      <a:r>
                        <a:rPr lang="en-US" sz="2050" kern="1200" dirty="0">
                          <a:solidFill>
                            <a:schemeClr val="dk1"/>
                          </a:solidFill>
                          <a:effectLst/>
                          <a:latin typeface="Calibri" panose="020F0502020204030204" pitchFamily="34" charset="0"/>
                          <a:ea typeface="Calibri" panose="020F0502020204030204" pitchFamily="34" charset="0"/>
                          <a:cs typeface="+mn-cs"/>
                        </a:rPr>
                        <a:t>A special focus on women and other so far overlooked groups can widen the horizon and make it easier to find the most suitable candidate, in view of a strategic planning oriented towards the long-term period.</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CFD5EA"/>
                    </a:solidFill>
                  </a:tcPr>
                </a:tc>
                <a:tc>
                  <a:txBody>
                    <a:bodyPr/>
                    <a:lstStyle/>
                    <a:p>
                      <a:pPr algn="just">
                        <a:lnSpc>
                          <a:spcPct val="107000"/>
                        </a:lnSpc>
                        <a:spcAft>
                          <a:spcPts val="0"/>
                        </a:spcAft>
                      </a:pPr>
                      <a:r>
                        <a:rPr lang="en-GB" sz="2050" kern="1200" dirty="0">
                          <a:solidFill>
                            <a:schemeClr val="dk1"/>
                          </a:solidFill>
                          <a:effectLst/>
                          <a:latin typeface="Calibri" panose="020F0502020204030204" pitchFamily="34" charset="0"/>
                          <a:ea typeface="Calibri" panose="020F0502020204030204" pitchFamily="34" charset="0"/>
                          <a:cs typeface="+mn-cs"/>
                        </a:rPr>
                        <a:t>Despite playing a very important role for the German economy and making up almost 90% of all companies in the private sector, family enterprises do not benefit from any specific support system nor training offer tailored ‘ad hoc’ to their operational context and needs. </a:t>
                      </a:r>
                    </a:p>
                  </a:txBody>
                  <a:tcPr marL="68580" marR="68580" marT="0" marB="0" anchor="ctr"/>
                </a:tc>
                <a:tc>
                  <a:txBody>
                    <a:bodyPr/>
                    <a:lstStyle/>
                    <a:p>
                      <a:pPr algn="just">
                        <a:lnSpc>
                          <a:spcPct val="107000"/>
                        </a:lnSpc>
                        <a:spcAft>
                          <a:spcPts val="0"/>
                        </a:spcAft>
                      </a:pPr>
                      <a:r>
                        <a:rPr lang="en-GB" sz="2050" kern="1200" dirty="0">
                          <a:solidFill>
                            <a:schemeClr val="dk1"/>
                          </a:solidFill>
                          <a:effectLst/>
                          <a:latin typeface="Calibri" panose="020F0502020204030204" pitchFamily="34" charset="0"/>
                          <a:ea typeface="Calibri" panose="020F0502020204030204" pitchFamily="34" charset="0"/>
                          <a:cs typeface="+mn-cs"/>
                        </a:rPr>
                        <a:t>German family businesses are threatened by a severe digital skills lag, preventing them from transiting into the digital era. The digitalisation challenge is often in charge of younger generation, lamenting on the other hand an overall lack of coherent and consistent support system (i.e. the approval and consensus from the ownership).</a:t>
                      </a:r>
                    </a:p>
                  </a:txBody>
                  <a:tcPr marL="68580" marR="68580" marT="0" marB="0" anchor="ctr"/>
                </a:tc>
                <a:extLst>
                  <a:ext uri="{0D108BD9-81ED-4DB2-BD59-A6C34878D82A}">
                    <a16:rowId xmlns:a16="http://schemas.microsoft.com/office/drawing/2014/main" val="2979126954"/>
                  </a:ext>
                </a:extLst>
              </a:tr>
              <a:tr h="4137259">
                <a:tc>
                  <a:txBody>
                    <a:bodyPr/>
                    <a:lstStyle/>
                    <a:p>
                      <a:pPr algn="ctr">
                        <a:lnSpc>
                          <a:spcPct val="107000"/>
                        </a:lnSpc>
                        <a:spcAft>
                          <a:spcPts val="0"/>
                        </a:spcAft>
                      </a:pPr>
                      <a:endParaRPr lang="en-GB" sz="1100" dirty="0">
                        <a:effectLst/>
                        <a:latin typeface="Calibri" panose="020F050202020403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2050" kern="1200" dirty="0">
                          <a:solidFill>
                            <a:schemeClr val="dk1"/>
                          </a:solidFill>
                          <a:effectLst/>
                          <a:latin typeface="Calibri" panose="020F0502020204030204" pitchFamily="34" charset="0"/>
                          <a:ea typeface="Calibri" panose="020F0502020204030204" pitchFamily="34" charset="0"/>
                          <a:cs typeface="+mn-cs"/>
                        </a:rPr>
                        <a:t>Using any appropriate consultancy and activating training courses on how and when preparing the generational transition, may be useful for the professional and motivational preparation of both the senior and those who will take over the leadership.</a:t>
                      </a:r>
                    </a:p>
                  </a:txBody>
                  <a:tcPr marL="68580" marR="68580" marT="0" marB="0" anchor="ctr">
                    <a:solidFill>
                      <a:srgbClr val="E9EBF5"/>
                    </a:solidFill>
                  </a:tcPr>
                </a:tc>
                <a:tc>
                  <a:txBody>
                    <a:bodyPr/>
                    <a:lstStyle/>
                    <a:p>
                      <a:pPr algn="just">
                        <a:lnSpc>
                          <a:spcPct val="107000"/>
                        </a:lnSpc>
                        <a:spcAft>
                          <a:spcPts val="0"/>
                        </a:spcAft>
                      </a:pPr>
                      <a:r>
                        <a:rPr lang="en-US" sz="2050" kern="1200" dirty="0">
                          <a:solidFill>
                            <a:schemeClr val="dk1"/>
                          </a:solidFill>
                          <a:effectLst/>
                          <a:latin typeface="Calibri" panose="020F0502020204030204" pitchFamily="34" charset="0"/>
                          <a:ea typeface="Calibri" panose="020F0502020204030204" pitchFamily="34" charset="0"/>
                          <a:cs typeface="+mn-cs"/>
                        </a:rPr>
                        <a:t>Issue emerged at European level, see previous pages</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E9EBF5"/>
                    </a:solidFill>
                  </a:tcPr>
                </a:tc>
                <a:tc>
                  <a:txBody>
                    <a:bodyPr/>
                    <a:lstStyle/>
                    <a:p>
                      <a:r>
                        <a:rPr lang="en-US" sz="2050" kern="1200" dirty="0">
                          <a:solidFill>
                            <a:schemeClr val="dk1"/>
                          </a:solidFill>
                          <a:effectLst/>
                          <a:latin typeface="Calibri" panose="020F0502020204030204" pitchFamily="34" charset="0"/>
                          <a:cs typeface="+mn-cs"/>
                        </a:rPr>
                        <a:t>Issue emerged at European level, see previous pages</a:t>
                      </a:r>
                      <a:endParaRPr lang="it-IT" sz="2050" kern="1200" dirty="0">
                        <a:solidFill>
                          <a:schemeClr val="dk1"/>
                        </a:solidFill>
                        <a:effectLst/>
                        <a:latin typeface="Calibri" panose="020F0502020204030204" pitchFamily="34" charset="0"/>
                        <a:cs typeface="+mn-cs"/>
                      </a:endParaRPr>
                    </a:p>
                  </a:txBody>
                  <a:tcPr marL="68580" marR="68580" marT="0" marB="0" anchor="ctr">
                    <a:solidFill>
                      <a:srgbClr val="E9EBF5"/>
                    </a:solidFill>
                  </a:tcPr>
                </a:tc>
                <a:tc>
                  <a:txBody>
                    <a:bodyPr/>
                    <a:lstStyle/>
                    <a:p>
                      <a:pPr algn="just">
                        <a:lnSpc>
                          <a:spcPct val="107000"/>
                        </a:lnSpc>
                        <a:spcAft>
                          <a:spcPts val="0"/>
                        </a:spcAft>
                      </a:pPr>
                      <a:r>
                        <a:rPr lang="en-GB" sz="2050" kern="1200" dirty="0">
                          <a:solidFill>
                            <a:schemeClr val="dk1"/>
                          </a:solidFill>
                          <a:effectLst/>
                          <a:latin typeface="Calibri" panose="020F0502020204030204" pitchFamily="34" charset="0"/>
                          <a:ea typeface="Calibri" panose="020F0502020204030204" pitchFamily="34" charset="0"/>
                          <a:cs typeface="+mn-cs"/>
                        </a:rPr>
                        <a:t>There is a specific need to launch training courses in business management, with detailed information and tools from the VET to the Higher Education systems. The objective is training young people in order for them to be able to not only create a new business, but also to take over an existing one, and perhaps renew it in many of its parts, but also making sure to exploit its customer portfolio, relations with banks and suppliers, the network of consultants, its qualified personnel, its know-how, its reputation (overall approach).</a:t>
                      </a:r>
                    </a:p>
                  </a:txBody>
                  <a:tcPr marL="68580" marR="68580" marT="0" marB="0" anchor="ctr"/>
                </a:tc>
                <a:tc>
                  <a:txBody>
                    <a:bodyPr/>
                    <a:lstStyle/>
                    <a:p>
                      <a:pPr algn="just">
                        <a:lnSpc>
                          <a:spcPct val="107000"/>
                        </a:lnSpc>
                        <a:spcAft>
                          <a:spcPts val="0"/>
                        </a:spcAft>
                      </a:pPr>
                      <a:r>
                        <a:rPr lang="en-GB" sz="2050" kern="1200" dirty="0">
                          <a:solidFill>
                            <a:schemeClr val="dk1"/>
                          </a:solidFill>
                          <a:effectLst/>
                          <a:latin typeface="Calibri" panose="020F0502020204030204" pitchFamily="34" charset="0"/>
                          <a:ea typeface="Calibri" panose="020F0502020204030204" pitchFamily="34" charset="0"/>
                          <a:cs typeface="+mn-cs"/>
                        </a:rPr>
                        <a:t>The digitization process underway in the majority of businesses, including family businesses, can also greatly help the generational changeover phase.</a:t>
                      </a:r>
                    </a:p>
                  </a:txBody>
                  <a:tcPr marL="68580" marR="68580" marT="0" marB="0" anchor="ctr"/>
                </a:tc>
                <a:extLst>
                  <a:ext uri="{0D108BD9-81ED-4DB2-BD59-A6C34878D82A}">
                    <a16:rowId xmlns:a16="http://schemas.microsoft.com/office/drawing/2014/main" val="542099366"/>
                  </a:ext>
                </a:extLst>
              </a:tr>
              <a:tr h="2538332">
                <a:tc>
                  <a:txBody>
                    <a:bodyPr/>
                    <a:lstStyle/>
                    <a:p>
                      <a:pPr algn="ctr">
                        <a:lnSpc>
                          <a:spcPct val="107000"/>
                        </a:lnSpc>
                        <a:spcAft>
                          <a:spcPts val="0"/>
                        </a:spcAft>
                      </a:pPr>
                      <a:endParaRPr lang="en-GB" sz="1100" dirty="0">
                        <a:effectLst/>
                        <a:latin typeface="Calibri" panose="020F050202020403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pPr>
                      <a:r>
                        <a:rPr lang="en-GB" sz="2050" kern="1200" dirty="0">
                          <a:solidFill>
                            <a:schemeClr val="dk1"/>
                          </a:solidFill>
                          <a:effectLst/>
                          <a:latin typeface="Calibri" panose="020F0502020204030204" pitchFamily="34" charset="0"/>
                          <a:ea typeface="Calibri" panose="020F0502020204030204" pitchFamily="34" charset="0"/>
                          <a:cs typeface="+mn-cs"/>
                        </a:rPr>
                        <a:t>The biggest issue discovered among Slovenian family businesses is the generational transition process in which 2/3 of enterprises fail. Key success factors to ensure a smooth and effective generational transition are represented by: capability assessment, early beginning of the process, ensuring continuity and equal treatment of individuals.</a:t>
                      </a:r>
                    </a:p>
                  </a:txBody>
                  <a:tcPr marL="68580" marR="68580" marT="0" marB="0" anchor="ctr"/>
                </a:tc>
                <a:tc>
                  <a:txBody>
                    <a:bodyPr/>
                    <a:lstStyle/>
                    <a:p>
                      <a:pPr algn="just">
                        <a:lnSpc>
                          <a:spcPct val="107000"/>
                        </a:lnSpc>
                        <a:spcAft>
                          <a:spcPts val="0"/>
                        </a:spcAft>
                      </a:pPr>
                      <a:r>
                        <a:rPr lang="en-US" sz="2050" kern="1200" dirty="0">
                          <a:solidFill>
                            <a:schemeClr val="dk1"/>
                          </a:solidFill>
                          <a:effectLst/>
                          <a:latin typeface="Calibri" panose="020F0502020204030204" pitchFamily="34" charset="0"/>
                          <a:ea typeface="Calibri" panose="020F0502020204030204" pitchFamily="34" charset="0"/>
                          <a:cs typeface="+mn-cs"/>
                        </a:rPr>
                        <a:t>Issue emerged at European level, see previous pages</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CFD5EA"/>
                    </a:solidFill>
                  </a:tcPr>
                </a:tc>
                <a:tc>
                  <a:txBody>
                    <a:bodyPr/>
                    <a:lstStyle/>
                    <a:p>
                      <a:r>
                        <a:rPr lang="en-US" sz="2050" kern="1200" dirty="0">
                          <a:solidFill>
                            <a:schemeClr val="dk1"/>
                          </a:solidFill>
                          <a:effectLst/>
                          <a:latin typeface="Calibri" panose="020F0502020204030204" pitchFamily="34" charset="0"/>
                          <a:cs typeface="+mn-cs"/>
                        </a:rPr>
                        <a:t>Issue emerged at European level, see previous pages</a:t>
                      </a:r>
                      <a:endParaRPr lang="it-IT" sz="2050" kern="1200" dirty="0">
                        <a:solidFill>
                          <a:schemeClr val="dk1"/>
                        </a:solidFill>
                        <a:effectLst/>
                        <a:latin typeface="Calibri" panose="020F0502020204030204" pitchFamily="34" charset="0"/>
                        <a:cs typeface="+mn-cs"/>
                      </a:endParaRPr>
                    </a:p>
                  </a:txBody>
                  <a:tcPr marL="68580" marR="68580" marT="0" marB="0" anchor="ctr">
                    <a:solidFill>
                      <a:srgbClr val="CFD5EA"/>
                    </a:solidFill>
                  </a:tcPr>
                </a:tc>
                <a:tc>
                  <a:txBody>
                    <a:bodyPr/>
                    <a:lstStyle/>
                    <a:p>
                      <a:pPr algn="just">
                        <a:lnSpc>
                          <a:spcPct val="107000"/>
                        </a:lnSpc>
                        <a:spcAft>
                          <a:spcPts val="0"/>
                        </a:spcAft>
                      </a:pPr>
                      <a:r>
                        <a:rPr lang="en-GB" sz="2050" kern="1200" dirty="0">
                          <a:solidFill>
                            <a:schemeClr val="dk1"/>
                          </a:solidFill>
                          <a:effectLst/>
                          <a:latin typeface="Calibri" panose="020F0502020204030204" pitchFamily="34" charset="0"/>
                          <a:ea typeface="Calibri" panose="020F0502020204030204" pitchFamily="34" charset="0"/>
                          <a:cs typeface="+mn-cs"/>
                        </a:rPr>
                        <a:t>Part of the analysed literature highlights the fact that emotions have a big impact on decision making processes, and harmonising the rules between the systems and the relational networks should be a permanent ongoing concern of family businesses’ management</a:t>
                      </a:r>
                    </a:p>
                  </a:txBody>
                  <a:tcPr marL="68580" marR="68580" marT="0" marB="0" anchor="ct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a:pPr>
                      <a:r>
                        <a:rPr lang="en-GB" sz="2050" kern="1200" dirty="0">
                          <a:solidFill>
                            <a:schemeClr val="dk1"/>
                          </a:solidFill>
                          <a:effectLst/>
                          <a:latin typeface="Calibri" panose="020F0502020204030204" pitchFamily="34" charset="0"/>
                          <a:ea typeface="Calibri" panose="020F0502020204030204" pitchFamily="34" charset="0"/>
                          <a:cs typeface="+mn-cs"/>
                        </a:rPr>
                        <a:t>Most of the counselling services focus on fiscal and financial regulation accompanying the handover process, but very little is mentioned about the organic managerial framework and change management – including digital transformation.</a:t>
                      </a:r>
                    </a:p>
                    <a:p>
                      <a:pPr algn="just">
                        <a:lnSpc>
                          <a:spcPct val="107000"/>
                        </a:lnSpc>
                        <a:spcAft>
                          <a:spcPts val="0"/>
                        </a:spcAft>
                      </a:pP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extLst>
                  <a:ext uri="{0D108BD9-81ED-4DB2-BD59-A6C34878D82A}">
                    <a16:rowId xmlns:a16="http://schemas.microsoft.com/office/drawing/2014/main" val="3489546280"/>
                  </a:ext>
                </a:extLst>
              </a:tr>
              <a:tr h="4261637">
                <a:tc>
                  <a:txBody>
                    <a:bodyPr/>
                    <a:lstStyle/>
                    <a:p>
                      <a:pPr algn="ctr">
                        <a:lnSpc>
                          <a:spcPct val="107000"/>
                        </a:lnSpc>
                        <a:spcAft>
                          <a:spcPts val="0"/>
                        </a:spcAft>
                      </a:pPr>
                      <a:endParaRPr lang="en-GB" sz="1100" dirty="0">
                        <a:effectLst/>
                        <a:latin typeface="Calibri" panose="020F050202020403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just">
                        <a:lnSpc>
                          <a:spcPct val="107000"/>
                        </a:lnSpc>
                        <a:spcAft>
                          <a:spcPts val="0"/>
                        </a:spcAft>
                      </a:pPr>
                      <a:r>
                        <a:rPr lang="en-US" sz="2050" kern="1200" dirty="0">
                          <a:solidFill>
                            <a:schemeClr val="dk1"/>
                          </a:solidFill>
                          <a:effectLst/>
                          <a:latin typeface="Calibri" panose="020F0502020204030204" pitchFamily="34" charset="0"/>
                          <a:ea typeface="Calibri" panose="020F0502020204030204" pitchFamily="34" charset="0"/>
                          <a:cs typeface="+mn-cs"/>
                        </a:rPr>
                        <a:t>Only 28% of Family Businesses have succession plans and merely 12% have an autonomous body to separate business affairs from personal ones.</a:t>
                      </a:r>
                    </a:p>
                    <a:p>
                      <a:pPr algn="just">
                        <a:lnSpc>
                          <a:spcPct val="107000"/>
                        </a:lnSpc>
                        <a:spcAft>
                          <a:spcPts val="0"/>
                        </a:spcAft>
                      </a:pPr>
                      <a:r>
                        <a:rPr lang="en-US" sz="2050" kern="1200" dirty="0">
                          <a:solidFill>
                            <a:schemeClr val="dk1"/>
                          </a:solidFill>
                          <a:effectLst/>
                          <a:latin typeface="Calibri" panose="020F0502020204030204" pitchFamily="34" charset="0"/>
                          <a:ea typeface="Calibri" panose="020F0502020204030204" pitchFamily="34" charset="0"/>
                          <a:cs typeface="+mn-cs"/>
                        </a:rPr>
                        <a:t>The ideals of effort, sacrifice and hard work which characterize family enterprises become a boundary when it comes to the succession moment.</a:t>
                      </a:r>
                    </a:p>
                    <a:p>
                      <a:pPr algn="just">
                        <a:lnSpc>
                          <a:spcPct val="107000"/>
                        </a:lnSpc>
                        <a:spcAft>
                          <a:spcPts val="0"/>
                        </a:spcAft>
                      </a:pPr>
                      <a:r>
                        <a:rPr lang="en-US" sz="2050" kern="1200" dirty="0">
                          <a:solidFill>
                            <a:schemeClr val="dk1"/>
                          </a:solidFill>
                          <a:effectLst/>
                          <a:latin typeface="Calibri" panose="020F0502020204030204" pitchFamily="34" charset="0"/>
                          <a:ea typeface="Calibri" panose="020F0502020204030204" pitchFamily="34" charset="0"/>
                          <a:cs typeface="+mn-cs"/>
                        </a:rPr>
                        <a:t>The lack of a strategic plan for this succession is a mixture of unwillingness and ignorance about how to create their protocol for succession.</a:t>
                      </a:r>
                    </a:p>
                    <a:p>
                      <a:pPr algn="just">
                        <a:lnSpc>
                          <a:spcPct val="107000"/>
                        </a:lnSpc>
                        <a:spcAft>
                          <a:spcPts val="0"/>
                        </a:spcAft>
                      </a:pPr>
                      <a:endParaRPr lang="it-IT"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lgn="l">
                        <a:lnSpc>
                          <a:spcPct val="107000"/>
                        </a:lnSpc>
                        <a:spcAft>
                          <a:spcPts val="0"/>
                        </a:spcAft>
                      </a:pPr>
                      <a:r>
                        <a:rPr lang="en-US" sz="2050" kern="1200" dirty="0">
                          <a:solidFill>
                            <a:schemeClr val="dk1"/>
                          </a:solidFill>
                          <a:effectLst/>
                          <a:latin typeface="Calibri" panose="020F0502020204030204" pitchFamily="34" charset="0"/>
                          <a:ea typeface="Calibri" panose="020F0502020204030204" pitchFamily="34" charset="0"/>
                          <a:cs typeface="+mn-cs"/>
                        </a:rPr>
                        <a:t>Issue emerged at European level, see previous pages</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r>
                        <a:rPr lang="en-US" sz="2050" kern="1200" dirty="0">
                          <a:solidFill>
                            <a:schemeClr val="dk1"/>
                          </a:solidFill>
                          <a:effectLst/>
                          <a:latin typeface="Calibri" panose="020F0502020204030204" pitchFamily="34" charset="0"/>
                          <a:ea typeface="Calibri" panose="020F0502020204030204" pitchFamily="34" charset="0"/>
                          <a:cs typeface="+mn-cs"/>
                        </a:rPr>
                        <a:t>Although tradition is one of the positive values of family enterprises, it might become a weakness for the growth of the company. This, together with the lack of training and education, professionalism, strategic approach and the financial shortage, become some of the most common issues that stop family businesses from growing and becoming stronger enterprises.</a:t>
                      </a:r>
                      <a:endParaRPr lang="it-IT" sz="2050" kern="1200" dirty="0">
                        <a:solidFill>
                          <a:schemeClr val="dk1"/>
                        </a:solidFill>
                        <a:effectLst/>
                        <a:latin typeface="Calibri" panose="020F0502020204030204" pitchFamily="34" charset="0"/>
                        <a:cs typeface="+mn-cs"/>
                      </a:endParaRPr>
                    </a:p>
                  </a:txBody>
                  <a:tcPr marL="68580" marR="68580" marT="0" marB="0" anchor="ctr"/>
                </a:tc>
                <a:tc>
                  <a:txBody>
                    <a:bodyPr/>
                    <a:lstStyle/>
                    <a:p>
                      <a:pPr algn="just">
                        <a:lnSpc>
                          <a:spcPct val="107000"/>
                        </a:lnSpc>
                        <a:spcAft>
                          <a:spcPts val="0"/>
                        </a:spcAft>
                      </a:pPr>
                      <a:r>
                        <a:rPr lang="en-US" sz="2050" kern="1200" dirty="0">
                          <a:solidFill>
                            <a:schemeClr val="dk1"/>
                          </a:solidFill>
                          <a:effectLst/>
                          <a:latin typeface="Calibri" panose="020F0502020204030204" pitchFamily="34" charset="0"/>
                          <a:ea typeface="Calibri" panose="020F0502020204030204" pitchFamily="34" charset="0"/>
                          <a:cs typeface="+mn-cs"/>
                        </a:rPr>
                        <a:t>There is a need to provide family businesses with the appropriate tools and training to help them deal with this conflict. </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E9EBF5"/>
                    </a:solidFill>
                  </a:tcPr>
                </a:tc>
                <a:tc>
                  <a:txBody>
                    <a:bodyPr/>
                    <a:lstStyle/>
                    <a:p>
                      <a:pPr algn="just">
                        <a:lnSpc>
                          <a:spcPct val="107000"/>
                        </a:lnSpc>
                        <a:spcAft>
                          <a:spcPts val="0"/>
                        </a:spcAft>
                      </a:pPr>
                      <a:r>
                        <a:rPr lang="en-US" sz="2050" kern="1200" dirty="0">
                          <a:solidFill>
                            <a:schemeClr val="dk1"/>
                          </a:solidFill>
                          <a:effectLst/>
                          <a:latin typeface="Calibri" panose="020F0502020204030204" pitchFamily="34" charset="0"/>
                          <a:ea typeface="Calibri" panose="020F0502020204030204" pitchFamily="34" charset="0"/>
                          <a:cs typeface="+mn-cs"/>
                        </a:rPr>
                        <a:t>Issue emerged at European level, see previous pages</a:t>
                      </a:r>
                      <a:endParaRPr lang="en-GB"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E9EBF5"/>
                    </a:solidFill>
                  </a:tcPr>
                </a:tc>
                <a:extLst>
                  <a:ext uri="{0D108BD9-81ED-4DB2-BD59-A6C34878D82A}">
                    <a16:rowId xmlns:a16="http://schemas.microsoft.com/office/drawing/2014/main" val="2159193700"/>
                  </a:ext>
                </a:extLst>
              </a:tr>
            </a:tbl>
          </a:graphicData>
        </a:graphic>
      </p:graphicFrame>
      <p:pic>
        <p:nvPicPr>
          <p:cNvPr id="3" name="Immagine 2"/>
          <p:cNvPicPr>
            <a:picLocks noChangeAspect="1"/>
          </p:cNvPicPr>
          <p:nvPr/>
        </p:nvPicPr>
        <p:blipFill>
          <a:blip r:embed="rId5"/>
          <a:stretch>
            <a:fillRect/>
          </a:stretch>
        </p:blipFill>
        <p:spPr>
          <a:xfrm>
            <a:off x="522513" y="3284425"/>
            <a:ext cx="1648303" cy="985669"/>
          </a:xfrm>
          <a:prstGeom prst="rect">
            <a:avLst/>
          </a:prstGeom>
          <a:ln>
            <a:solidFill>
              <a:schemeClr val="accent1"/>
            </a:solidFill>
          </a:ln>
        </p:spPr>
      </p:pic>
      <p:pic>
        <p:nvPicPr>
          <p:cNvPr id="7" name="Immagine 6"/>
          <p:cNvPicPr>
            <a:picLocks noChangeAspect="1"/>
          </p:cNvPicPr>
          <p:nvPr/>
        </p:nvPicPr>
        <p:blipFill>
          <a:blip r:embed="rId6"/>
          <a:stretch>
            <a:fillRect/>
          </a:stretch>
        </p:blipFill>
        <p:spPr>
          <a:xfrm>
            <a:off x="558508" y="11185404"/>
            <a:ext cx="1612309" cy="974023"/>
          </a:xfrm>
          <a:prstGeom prst="rect">
            <a:avLst/>
          </a:prstGeom>
          <a:ln>
            <a:solidFill>
              <a:schemeClr val="accent1"/>
            </a:solidFill>
          </a:ln>
        </p:spPr>
      </p:pic>
      <p:pic>
        <p:nvPicPr>
          <p:cNvPr id="10" name="Immagine 9"/>
          <p:cNvPicPr>
            <a:picLocks noChangeAspect="1"/>
          </p:cNvPicPr>
          <p:nvPr/>
        </p:nvPicPr>
        <p:blipFill>
          <a:blip r:embed="rId7"/>
          <a:stretch>
            <a:fillRect/>
          </a:stretch>
        </p:blipFill>
        <p:spPr>
          <a:xfrm>
            <a:off x="558508" y="14595844"/>
            <a:ext cx="1612308" cy="1071968"/>
          </a:xfrm>
          <a:prstGeom prst="rect">
            <a:avLst/>
          </a:prstGeom>
          <a:ln>
            <a:solidFill>
              <a:schemeClr val="accent1"/>
            </a:solidFill>
          </a:ln>
        </p:spPr>
      </p:pic>
      <p:pic>
        <p:nvPicPr>
          <p:cNvPr id="1026" name="Picture 2" descr="Flag of Italy - Wikipedi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8508" y="7874274"/>
            <a:ext cx="1612308" cy="112605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16" name="CasellaDiTesto 15">
            <a:extLst>
              <a:ext uri="{FF2B5EF4-FFF2-40B4-BE49-F238E27FC236}">
                <a16:creationId xmlns:a16="http://schemas.microsoft.com/office/drawing/2014/main" id="{2FED544A-9E51-334D-B511-DC51A7CCCCF8}"/>
              </a:ext>
            </a:extLst>
          </p:cNvPr>
          <p:cNvSpPr txBox="1"/>
          <p:nvPr/>
        </p:nvSpPr>
        <p:spPr>
          <a:xfrm>
            <a:off x="2414106" y="485785"/>
            <a:ext cx="21310400" cy="830997"/>
          </a:xfrm>
          <a:prstGeom prst="rect">
            <a:avLst/>
          </a:prstGeom>
          <a:noFill/>
        </p:spPr>
        <p:txBody>
          <a:bodyPr wrap="square">
            <a:spAutoFit/>
          </a:bodyPr>
          <a:lstStyle/>
          <a:p>
            <a:pPr defTabSz="914369"/>
            <a:r>
              <a:rPr lang="en-US" sz="4800" b="1" dirty="0">
                <a:solidFill>
                  <a:srgbClr val="517DF0"/>
                </a:solidFill>
                <a:ea typeface="Microsoft Sans Serif" panose="020B0604020202020204" pitchFamily="34" charset="0"/>
                <a:cs typeface="Microsoft Sans Serif" panose="020B0604020202020204" pitchFamily="34" charset="0"/>
              </a:rPr>
              <a:t>POLICY RECCOMENDATIONS – Critical areas of intervention per country</a:t>
            </a:r>
          </a:p>
        </p:txBody>
      </p:sp>
    </p:spTree>
    <p:extLst>
      <p:ext uri="{BB962C8B-B14F-4D97-AF65-F5344CB8AC3E}">
        <p14:creationId xmlns:p14="http://schemas.microsoft.com/office/powerpoint/2010/main" val="2248310574"/>
      </p:ext>
    </p:extLst>
  </p:cSld>
  <p:clrMapOvr>
    <a:masterClrMapping/>
  </p:clrMapOvr>
</p:sld>
</file>

<file path=ppt/theme/theme1.xml><?xml version="1.0" encoding="utf-8"?>
<a:theme xmlns:a="http://schemas.openxmlformats.org/drawingml/2006/main" name="1_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315</TotalTime>
  <Words>874</Words>
  <Application>Microsoft Office PowerPoint</Application>
  <PresentationFormat>Personalizzato</PresentationFormat>
  <Paragraphs>31</Paragraphs>
  <Slides>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vt:i4>
      </vt:variant>
    </vt:vector>
  </HeadingPairs>
  <TitlesOfParts>
    <vt:vector size="6" baseType="lpstr">
      <vt:lpstr>Arial</vt:lpstr>
      <vt:lpstr>Calibri</vt:lpstr>
      <vt:lpstr>Calibri Light</vt:lpstr>
      <vt:lpstr>Microsoft Sans Serif</vt:lpstr>
      <vt:lpstr>1_Tema di Office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IHF Bruxelles</dc:creator>
  <cp:lastModifiedBy>Alessandra Messana</cp:lastModifiedBy>
  <cp:revision>18</cp:revision>
  <dcterms:created xsi:type="dcterms:W3CDTF">2022-10-24T14:04:44Z</dcterms:created>
  <dcterms:modified xsi:type="dcterms:W3CDTF">2022-10-25T14:40:24Z</dcterms:modified>
</cp:coreProperties>
</file>